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8288000" cy="10287000"/>
  <p:notesSz cx="6858000" cy="9144000"/>
  <p:embeddedFontLst>
    <p:embeddedFont>
      <p:font typeface="Almarai Bold" panose="020B0604020202020204" charset="-78"/>
      <p:regular r:id="rId11"/>
    </p:embeddedFont>
    <p:embeddedFont>
      <p:font typeface="Barlow Bold" panose="020B0604020202020204" charset="0"/>
      <p:regular r:id="rId12"/>
    </p:embeddedFont>
    <p:embeddedFont>
      <p:font typeface="Barlow Bold Italics" panose="020B0604020202020204" charset="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5" d="100"/>
          <a:sy n="55" d="100"/>
        </p:scale>
        <p:origin x="418" y="4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128175" y="-1352537"/>
            <a:ext cx="20544350" cy="14535127"/>
          </a:xfrm>
          <a:custGeom>
            <a:avLst/>
            <a:gdLst/>
            <a:ahLst/>
            <a:cxnLst/>
            <a:rect l="l" t="t" r="r" b="b"/>
            <a:pathLst>
              <a:path w="20544350" h="14535127">
                <a:moveTo>
                  <a:pt x="0" y="0"/>
                </a:moveTo>
                <a:lnTo>
                  <a:pt x="20544350" y="0"/>
                </a:lnTo>
                <a:lnTo>
                  <a:pt x="20544350" y="14535127"/>
                </a:lnTo>
                <a:lnTo>
                  <a:pt x="0" y="145351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6000"/>
            </a:blip>
            <a:stretch>
              <a:fillRect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1089906" y="2299266"/>
            <a:ext cx="0" cy="3109640"/>
          </a:xfrm>
          <a:prstGeom prst="line">
            <a:avLst/>
          </a:prstGeom>
          <a:ln w="857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5787191" y="1028700"/>
            <a:ext cx="18373572" cy="12241392"/>
          </a:xfrm>
          <a:custGeom>
            <a:avLst/>
            <a:gdLst/>
            <a:ahLst/>
            <a:cxnLst/>
            <a:rect l="l" t="t" r="r" b="b"/>
            <a:pathLst>
              <a:path w="18373572" h="12241392">
                <a:moveTo>
                  <a:pt x="0" y="0"/>
                </a:moveTo>
                <a:lnTo>
                  <a:pt x="18373573" y="0"/>
                </a:lnTo>
                <a:lnTo>
                  <a:pt x="18373573" y="12241392"/>
                </a:lnTo>
                <a:lnTo>
                  <a:pt x="0" y="122413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390974" y="2532382"/>
            <a:ext cx="8792436" cy="1368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784"/>
              </a:lnSpc>
            </a:pPr>
            <a:r>
              <a:rPr lang="en-US" sz="9217" b="1" i="1">
                <a:solidFill>
                  <a:srgbClr val="FFFFFF"/>
                </a:solidFill>
                <a:latin typeface="Barlow Bold Italics"/>
                <a:ea typeface="Barlow Bold Italics"/>
                <a:cs typeface="Barlow Bold Italics"/>
                <a:sym typeface="Barlow Bold Italics"/>
              </a:rPr>
              <a:t>Property pursuit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390974" y="5857877"/>
            <a:ext cx="6291947" cy="3452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42"/>
              </a:lnSpc>
              <a:spcBef>
                <a:spcPct val="0"/>
              </a:spcBef>
            </a:pPr>
            <a:r>
              <a:rPr lang="en-US" sz="2816" b="1" u="none" strike="noStrike" spc="-56" dirty="0">
                <a:solidFill>
                  <a:srgbClr val="FFFFFF"/>
                </a:solidFill>
                <a:latin typeface="Barlow Bold"/>
                <a:ea typeface="Barlow Bold"/>
                <a:cs typeface="Barlow Bold"/>
                <a:sym typeface="Barlow Bold"/>
              </a:rPr>
              <a:t>Created By:  </a:t>
            </a:r>
          </a:p>
          <a:p>
            <a:pPr marL="0" lvl="0" indent="0" algn="l">
              <a:lnSpc>
                <a:spcPts val="3942"/>
              </a:lnSpc>
              <a:spcBef>
                <a:spcPct val="0"/>
              </a:spcBef>
            </a:pPr>
            <a:endParaRPr lang="en-US" sz="2816" b="1" u="none" strike="noStrike" spc="-56" dirty="0">
              <a:solidFill>
                <a:srgbClr val="FFFFFF"/>
              </a:solidFill>
              <a:latin typeface="Barlow Bold"/>
              <a:ea typeface="Barlow Bold"/>
              <a:cs typeface="Barlow Bold"/>
              <a:sym typeface="Barlow Bold"/>
            </a:endParaRPr>
          </a:p>
          <a:p>
            <a:pPr marL="0" lvl="0" indent="0" algn="l">
              <a:lnSpc>
                <a:spcPts val="3942"/>
              </a:lnSpc>
              <a:spcBef>
                <a:spcPct val="0"/>
              </a:spcBef>
            </a:pPr>
            <a:r>
              <a:rPr lang="en-US" sz="2816" b="1" u="none" strike="noStrike" spc="-56" dirty="0">
                <a:solidFill>
                  <a:srgbClr val="FFFFFF"/>
                </a:solidFill>
                <a:latin typeface="Barlow Bold"/>
                <a:ea typeface="Barlow Bold"/>
                <a:cs typeface="Barlow Bold"/>
                <a:sym typeface="Barlow Bold"/>
              </a:rPr>
              <a:t>Darji Sahil  - 24002170120002</a:t>
            </a:r>
          </a:p>
          <a:p>
            <a:pPr marL="0" lvl="0" indent="0" algn="l">
              <a:lnSpc>
                <a:spcPts val="3942"/>
              </a:lnSpc>
              <a:spcBef>
                <a:spcPct val="0"/>
              </a:spcBef>
            </a:pPr>
            <a:r>
              <a:rPr lang="en-US" sz="2816" b="1" u="none" strike="noStrike" spc="-56" dirty="0">
                <a:solidFill>
                  <a:srgbClr val="FFFFFF"/>
                </a:solidFill>
                <a:latin typeface="Barlow Bold"/>
                <a:ea typeface="Barlow Bold"/>
                <a:cs typeface="Barlow Bold"/>
                <a:sym typeface="Barlow Bold"/>
              </a:rPr>
              <a:t>Makwana Vrajesh - 24002170120008</a:t>
            </a:r>
          </a:p>
          <a:p>
            <a:pPr marL="0" lvl="0" indent="0" algn="l">
              <a:lnSpc>
                <a:spcPts val="3942"/>
              </a:lnSpc>
              <a:spcBef>
                <a:spcPct val="0"/>
              </a:spcBef>
            </a:pPr>
            <a:r>
              <a:rPr lang="en-US" sz="2816" b="1" u="none" strike="noStrike" spc="-56" dirty="0">
                <a:solidFill>
                  <a:srgbClr val="FFFFFF"/>
                </a:solidFill>
                <a:latin typeface="Barlow Bold"/>
                <a:ea typeface="Barlow Bold"/>
                <a:cs typeface="Barlow Bold"/>
                <a:sym typeface="Barlow Bold"/>
              </a:rPr>
              <a:t>Padmani Arpit - 24002170120010</a:t>
            </a:r>
          </a:p>
          <a:p>
            <a:pPr marL="0" lvl="0" indent="0" algn="l">
              <a:lnSpc>
                <a:spcPts val="3942"/>
              </a:lnSpc>
              <a:spcBef>
                <a:spcPct val="0"/>
              </a:spcBef>
            </a:pPr>
            <a:r>
              <a:rPr lang="en-US" sz="2816" b="1" u="none" strike="noStrike" spc="-56" dirty="0">
                <a:solidFill>
                  <a:srgbClr val="FFFFFF"/>
                </a:solidFill>
                <a:latin typeface="Barlow Bold"/>
                <a:ea typeface="Barlow Bold"/>
                <a:cs typeface="Barlow Bold"/>
                <a:sym typeface="Barlow Bold"/>
              </a:rPr>
              <a:t>Shah Nakul - 24002170120023</a:t>
            </a:r>
          </a:p>
          <a:p>
            <a:pPr marL="0" lvl="0" indent="0" algn="l">
              <a:lnSpc>
                <a:spcPts val="3942"/>
              </a:lnSpc>
              <a:spcBef>
                <a:spcPct val="0"/>
              </a:spcBef>
            </a:pPr>
            <a:r>
              <a:rPr lang="en-US" sz="2816" b="1" u="none" strike="noStrike" spc="-56" dirty="0">
                <a:solidFill>
                  <a:srgbClr val="FFFFFF"/>
                </a:solidFill>
                <a:latin typeface="Barlow Bold"/>
                <a:ea typeface="Barlow Bold"/>
                <a:cs typeface="Barlow Bold"/>
                <a:sym typeface="Barlow Bold"/>
              </a:rPr>
              <a:t>Suthar </a:t>
            </a:r>
            <a:r>
              <a:rPr lang="en-US" sz="2816" b="1" u="none" strike="noStrike" spc="-56" dirty="0" err="1">
                <a:solidFill>
                  <a:srgbClr val="FFFFFF"/>
                </a:solidFill>
                <a:latin typeface="Barlow Bold"/>
                <a:ea typeface="Barlow Bold"/>
                <a:cs typeface="Barlow Bold"/>
                <a:sym typeface="Barlow Bold"/>
              </a:rPr>
              <a:t>Krutik</a:t>
            </a:r>
            <a:r>
              <a:rPr lang="en-US" sz="2816" b="1" u="none" strike="noStrike" spc="-56">
                <a:solidFill>
                  <a:srgbClr val="FFFFFF"/>
                </a:solidFill>
                <a:latin typeface="Barlow Bold"/>
                <a:ea typeface="Barlow Bold"/>
                <a:cs typeface="Barlow Bold"/>
                <a:sym typeface="Barlow Bold"/>
              </a:rPr>
              <a:t> - 24002170120025</a:t>
            </a:r>
            <a:endParaRPr lang="en-US" sz="2816" b="1" u="none" strike="noStrike" spc="-56" dirty="0">
              <a:solidFill>
                <a:srgbClr val="FFFFFF"/>
              </a:solidFill>
              <a:latin typeface="Barlow Bold"/>
              <a:ea typeface="Barlow Bold"/>
              <a:cs typeface="Barlow Bold"/>
              <a:sym typeface="Barlow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4973977" y="442271"/>
            <a:ext cx="8792436" cy="5864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84"/>
              </a:lnSpc>
            </a:pPr>
            <a:r>
              <a:rPr lang="en-US" sz="3918" b="1" i="1">
                <a:solidFill>
                  <a:srgbClr val="FFFFFF">
                    <a:alpha val="54902"/>
                  </a:srgbClr>
                </a:solidFill>
                <a:latin typeface="Barlow Bold Italics"/>
                <a:ea typeface="Barlow Bold Italics"/>
                <a:cs typeface="Barlow Bold Italics"/>
                <a:sym typeface="Barlow Bold Italics"/>
              </a:rPr>
              <a:t>LJ University 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4055629" y="-1262676"/>
            <a:ext cx="26399259" cy="11549676"/>
          </a:xfrm>
          <a:custGeom>
            <a:avLst/>
            <a:gdLst/>
            <a:ahLst/>
            <a:cxnLst/>
            <a:rect l="l" t="t" r="r" b="b"/>
            <a:pathLst>
              <a:path w="26399259" h="11549676">
                <a:moveTo>
                  <a:pt x="0" y="0"/>
                </a:moveTo>
                <a:lnTo>
                  <a:pt x="26399258" y="0"/>
                </a:lnTo>
                <a:lnTo>
                  <a:pt x="26399258" y="11549676"/>
                </a:lnTo>
                <a:lnTo>
                  <a:pt x="0" y="115496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635198" y="3120306"/>
            <a:ext cx="1867358" cy="1867358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7E3B2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004370" y="3120306"/>
            <a:ext cx="1867358" cy="1867358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7E3B2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5577100" y="3531559"/>
            <a:ext cx="721898" cy="1044852"/>
          </a:xfrm>
          <a:custGeom>
            <a:avLst/>
            <a:gdLst/>
            <a:ahLst/>
            <a:cxnLst/>
            <a:rect l="l" t="t" r="r" b="b"/>
            <a:pathLst>
              <a:path w="721898" h="1044852">
                <a:moveTo>
                  <a:pt x="0" y="0"/>
                </a:moveTo>
                <a:lnTo>
                  <a:pt x="721898" y="0"/>
                </a:lnTo>
                <a:lnTo>
                  <a:pt x="721898" y="1044852"/>
                </a:lnTo>
                <a:lnTo>
                  <a:pt x="0" y="10448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1053966" y="3531559"/>
            <a:ext cx="1029822" cy="1041181"/>
          </a:xfrm>
          <a:custGeom>
            <a:avLst/>
            <a:gdLst/>
            <a:ahLst/>
            <a:cxnLst/>
            <a:rect l="l" t="t" r="r" b="b"/>
            <a:pathLst>
              <a:path w="1029822" h="1041181">
                <a:moveTo>
                  <a:pt x="0" y="0"/>
                </a:moveTo>
                <a:lnTo>
                  <a:pt x="1029823" y="0"/>
                </a:lnTo>
                <a:lnTo>
                  <a:pt x="1029823" y="1041181"/>
                </a:lnTo>
                <a:lnTo>
                  <a:pt x="0" y="104118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 rot="-10800000">
            <a:off x="15966396" y="9258300"/>
            <a:ext cx="13457996" cy="3264379"/>
            <a:chOff x="0" y="0"/>
            <a:chExt cx="17943995" cy="4352506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149650" cy="4149650"/>
            </a:xfrm>
            <a:custGeom>
              <a:avLst/>
              <a:gdLst/>
              <a:ahLst/>
              <a:cxnLst/>
              <a:rect l="l" t="t" r="r" b="b"/>
              <a:pathLst>
                <a:path w="4149650" h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4149650"/>
                  </a:lnTo>
                  <a:lnTo>
                    <a:pt x="0" y="41496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2" name="Freeform 12"/>
            <p:cNvSpPr/>
            <p:nvPr/>
          </p:nvSpPr>
          <p:spPr>
            <a:xfrm>
              <a:off x="4600097" y="861572"/>
              <a:ext cx="4149650" cy="3288079"/>
            </a:xfrm>
            <a:custGeom>
              <a:avLst/>
              <a:gdLst/>
              <a:ahLst/>
              <a:cxnLst/>
              <a:rect l="l" t="t" r="r" b="b"/>
              <a:pathLst>
                <a:path w="4149650" h="3288079">
                  <a:moveTo>
                    <a:pt x="0" y="0"/>
                  </a:moveTo>
                  <a:lnTo>
                    <a:pt x="4149651" y="0"/>
                  </a:lnTo>
                  <a:lnTo>
                    <a:pt x="4149651" y="3288078"/>
                  </a:lnTo>
                  <a:lnTo>
                    <a:pt x="0" y="32880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b="-26202"/>
              </a:stretch>
            </a:blipFill>
          </p:spPr>
        </p:sp>
        <p:sp>
          <p:nvSpPr>
            <p:cNvPr id="13" name="Freeform 13"/>
            <p:cNvSpPr/>
            <p:nvPr/>
          </p:nvSpPr>
          <p:spPr>
            <a:xfrm>
              <a:off x="9194248" y="202855"/>
              <a:ext cx="4149650" cy="4149650"/>
            </a:xfrm>
            <a:custGeom>
              <a:avLst/>
              <a:gdLst/>
              <a:ahLst/>
              <a:cxnLst/>
              <a:rect l="l" t="t" r="r" b="b"/>
              <a:pathLst>
                <a:path w="4149650" h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4149651"/>
                  </a:lnTo>
                  <a:lnTo>
                    <a:pt x="0" y="41496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4" name="Freeform 14"/>
            <p:cNvSpPr/>
            <p:nvPr/>
          </p:nvSpPr>
          <p:spPr>
            <a:xfrm>
              <a:off x="13794345" y="1064427"/>
              <a:ext cx="4149650" cy="3288079"/>
            </a:xfrm>
            <a:custGeom>
              <a:avLst/>
              <a:gdLst/>
              <a:ahLst/>
              <a:cxnLst/>
              <a:rect l="l" t="t" r="r" b="b"/>
              <a:pathLst>
                <a:path w="4149650" h="3288079">
                  <a:moveTo>
                    <a:pt x="0" y="0"/>
                  </a:moveTo>
                  <a:lnTo>
                    <a:pt x="4149650" y="0"/>
                  </a:lnTo>
                  <a:lnTo>
                    <a:pt x="4149650" y="3288079"/>
                  </a:lnTo>
                  <a:lnTo>
                    <a:pt x="0" y="32880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b="-26202"/>
              </a:stretch>
            </a:blipFill>
          </p:spPr>
        </p:sp>
      </p:grpSp>
      <p:sp>
        <p:nvSpPr>
          <p:cNvPr id="15" name="Freeform 15"/>
          <p:cNvSpPr/>
          <p:nvPr/>
        </p:nvSpPr>
        <p:spPr>
          <a:xfrm>
            <a:off x="14613775" y="-4787359"/>
            <a:ext cx="8754599" cy="8754599"/>
          </a:xfrm>
          <a:custGeom>
            <a:avLst/>
            <a:gdLst/>
            <a:ahLst/>
            <a:cxnLst/>
            <a:rect l="l" t="t" r="r" b="b"/>
            <a:pathLst>
              <a:path w="8754599" h="8754599">
                <a:moveTo>
                  <a:pt x="0" y="0"/>
                </a:moveTo>
                <a:lnTo>
                  <a:pt x="8754599" y="0"/>
                </a:lnTo>
                <a:lnTo>
                  <a:pt x="8754599" y="8754598"/>
                </a:lnTo>
                <a:lnTo>
                  <a:pt x="0" y="875459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grpSp>
        <p:nvGrpSpPr>
          <p:cNvPr id="16" name="Group 16"/>
          <p:cNvGrpSpPr/>
          <p:nvPr/>
        </p:nvGrpSpPr>
        <p:grpSpPr>
          <a:xfrm>
            <a:off x="15763958" y="-781916"/>
            <a:ext cx="1683983" cy="2405689"/>
            <a:chOff x="0" y="0"/>
            <a:chExt cx="4445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10"/>
              <a:stretch>
                <a:fillRect l="-201730" r="-201730"/>
              </a:stretch>
            </a:blipFill>
          </p:spPr>
        </p:sp>
      </p:grpSp>
      <p:grpSp>
        <p:nvGrpSpPr>
          <p:cNvPr id="18" name="Group 18"/>
          <p:cNvGrpSpPr/>
          <p:nvPr/>
        </p:nvGrpSpPr>
        <p:grpSpPr>
          <a:xfrm rot="-10800000">
            <a:off x="796106" y="7929818"/>
            <a:ext cx="1683983" cy="2405689"/>
            <a:chOff x="0" y="0"/>
            <a:chExt cx="4445000" cy="63500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10"/>
              <a:stretch>
                <a:fillRect l="-201730" r="-201730"/>
              </a:stretch>
            </a:blipFill>
          </p:spPr>
        </p:sp>
      </p:grpSp>
      <p:grpSp>
        <p:nvGrpSpPr>
          <p:cNvPr id="20" name="Group 20"/>
          <p:cNvGrpSpPr/>
          <p:nvPr/>
        </p:nvGrpSpPr>
        <p:grpSpPr>
          <a:xfrm rot="5400000">
            <a:off x="14472073" y="781782"/>
            <a:ext cx="841991" cy="841991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10"/>
              <a:stretch>
                <a:fillRect l="-126211" r="-126211"/>
              </a:stretch>
            </a:blipFill>
          </p:spPr>
        </p:sp>
      </p:grpSp>
      <p:grpSp>
        <p:nvGrpSpPr>
          <p:cNvPr id="22" name="Group 22"/>
          <p:cNvGrpSpPr/>
          <p:nvPr/>
        </p:nvGrpSpPr>
        <p:grpSpPr>
          <a:xfrm rot="-5400000">
            <a:off x="2929983" y="7929818"/>
            <a:ext cx="841991" cy="841991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10"/>
              <a:stretch>
                <a:fillRect l="-126211" r="-126211"/>
              </a:stretch>
            </a:blipFill>
          </p:spPr>
        </p:sp>
      </p:grpSp>
      <p:grpSp>
        <p:nvGrpSpPr>
          <p:cNvPr id="24" name="Group 24"/>
          <p:cNvGrpSpPr/>
          <p:nvPr/>
        </p:nvGrpSpPr>
        <p:grpSpPr>
          <a:xfrm>
            <a:off x="17259300" y="2066886"/>
            <a:ext cx="5754080" cy="8220114"/>
            <a:chOff x="0" y="0"/>
            <a:chExt cx="4445000" cy="63500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10"/>
              <a:stretch>
                <a:fillRect l="-201730" r="-201730"/>
              </a:stretch>
            </a:blipFill>
          </p:spPr>
        </p:sp>
      </p:grpSp>
      <p:grpSp>
        <p:nvGrpSpPr>
          <p:cNvPr id="26" name="Group 26"/>
          <p:cNvGrpSpPr/>
          <p:nvPr/>
        </p:nvGrpSpPr>
        <p:grpSpPr>
          <a:xfrm>
            <a:off x="-5173055" y="-2043171"/>
            <a:ext cx="5754080" cy="8220114"/>
            <a:chOff x="0" y="0"/>
            <a:chExt cx="4445000" cy="63500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10"/>
              <a:stretch>
                <a:fillRect l="-201730" r="-201730"/>
              </a:stretch>
            </a:blipFill>
          </p:spPr>
        </p:sp>
      </p:grpSp>
      <p:grpSp>
        <p:nvGrpSpPr>
          <p:cNvPr id="28" name="Group 28"/>
          <p:cNvGrpSpPr/>
          <p:nvPr/>
        </p:nvGrpSpPr>
        <p:grpSpPr>
          <a:xfrm>
            <a:off x="3410455" y="5362146"/>
            <a:ext cx="94516" cy="2130893"/>
            <a:chOff x="0" y="0"/>
            <a:chExt cx="24893" cy="561223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24893" cy="561223"/>
            </a:xfrm>
            <a:custGeom>
              <a:avLst/>
              <a:gdLst/>
              <a:ahLst/>
              <a:cxnLst/>
              <a:rect l="l" t="t" r="r" b="b"/>
              <a:pathLst>
                <a:path w="24893" h="561223">
                  <a:moveTo>
                    <a:pt x="0" y="0"/>
                  </a:moveTo>
                  <a:lnTo>
                    <a:pt x="24893" y="0"/>
                  </a:lnTo>
                  <a:lnTo>
                    <a:pt x="24893" y="561223"/>
                  </a:lnTo>
                  <a:lnTo>
                    <a:pt x="0" y="561223"/>
                  </a:ln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id="30" name="TextBox 30"/>
            <p:cNvSpPr txBox="1"/>
            <p:nvPr/>
          </p:nvSpPr>
          <p:spPr>
            <a:xfrm>
              <a:off x="0" y="-47625"/>
              <a:ext cx="24893" cy="6088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9302469" y="5362146"/>
            <a:ext cx="94516" cy="2130893"/>
            <a:chOff x="0" y="0"/>
            <a:chExt cx="24893" cy="561223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24893" cy="561223"/>
            </a:xfrm>
            <a:custGeom>
              <a:avLst/>
              <a:gdLst/>
              <a:ahLst/>
              <a:cxnLst/>
              <a:rect l="l" t="t" r="r" b="b"/>
              <a:pathLst>
                <a:path w="24893" h="561223">
                  <a:moveTo>
                    <a:pt x="0" y="0"/>
                  </a:moveTo>
                  <a:lnTo>
                    <a:pt x="24893" y="0"/>
                  </a:lnTo>
                  <a:lnTo>
                    <a:pt x="24893" y="561223"/>
                  </a:lnTo>
                  <a:lnTo>
                    <a:pt x="0" y="561223"/>
                  </a:ln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id="33" name="TextBox 33"/>
            <p:cNvSpPr txBox="1"/>
            <p:nvPr/>
          </p:nvSpPr>
          <p:spPr>
            <a:xfrm>
              <a:off x="0" y="-47625"/>
              <a:ext cx="24893" cy="6088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sp>
        <p:nvSpPr>
          <p:cNvPr id="34" name="TextBox 34"/>
          <p:cNvSpPr txBox="1"/>
          <p:nvPr/>
        </p:nvSpPr>
        <p:spPr>
          <a:xfrm>
            <a:off x="6167523" y="1326431"/>
            <a:ext cx="7856875" cy="984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611"/>
              </a:lnSpc>
              <a:spcBef>
                <a:spcPct val="0"/>
              </a:spcBef>
            </a:pPr>
            <a:r>
              <a:rPr lang="en-US" sz="6342" b="1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INTRODUCTION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3771974" y="5559855"/>
            <a:ext cx="5035498" cy="16878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33"/>
              </a:lnSpc>
            </a:pPr>
            <a:r>
              <a:rPr lang="en-US" sz="2415" b="1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Property Pursuit is a web platform for buying, selling, and renting real estate. </a:t>
            </a:r>
          </a:p>
          <a:p>
            <a:pPr marL="0" lvl="0" indent="0" algn="l">
              <a:lnSpc>
                <a:spcPts val="3333"/>
              </a:lnSpc>
              <a:spcBef>
                <a:spcPct val="0"/>
              </a:spcBef>
            </a:pPr>
            <a:endParaRPr lang="en-US" sz="2415" b="1">
              <a:solidFill>
                <a:srgbClr val="FFFFFF"/>
              </a:solidFill>
              <a:latin typeface="Almarai Bold"/>
              <a:ea typeface="Almarai Bold"/>
              <a:cs typeface="Almarai Bold"/>
              <a:sym typeface="Almarai Bold"/>
            </a:endParaRPr>
          </a:p>
        </p:txBody>
      </p:sp>
      <p:sp>
        <p:nvSpPr>
          <p:cNvPr id="36" name="TextBox 36"/>
          <p:cNvSpPr txBox="1"/>
          <p:nvPr/>
        </p:nvSpPr>
        <p:spPr>
          <a:xfrm>
            <a:off x="9806559" y="5559855"/>
            <a:ext cx="4665514" cy="16878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35"/>
              </a:lnSpc>
            </a:pPr>
            <a:r>
              <a:rPr lang="en-US" sz="2417" b="1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It connects property seekers and property owners in a simple, intuitive way.</a:t>
            </a:r>
          </a:p>
          <a:p>
            <a:pPr marL="0" lvl="0" indent="0" algn="l">
              <a:lnSpc>
                <a:spcPts val="3335"/>
              </a:lnSpc>
              <a:spcBef>
                <a:spcPct val="0"/>
              </a:spcBef>
            </a:pPr>
            <a:endParaRPr lang="en-US" sz="2417" b="1">
              <a:solidFill>
                <a:srgbClr val="FFFFFF"/>
              </a:solidFill>
              <a:latin typeface="Almarai Bold"/>
              <a:ea typeface="Almarai Bold"/>
              <a:cs typeface="Almarai Bold"/>
              <a:sym typeface="Almarai Bold"/>
            </a:endParaRPr>
          </a:p>
        </p:txBody>
      </p:sp>
      <p:grpSp>
        <p:nvGrpSpPr>
          <p:cNvPr id="37" name="Group 37"/>
          <p:cNvGrpSpPr/>
          <p:nvPr/>
        </p:nvGrpSpPr>
        <p:grpSpPr>
          <a:xfrm rot="5400000">
            <a:off x="5512144" y="1218322"/>
            <a:ext cx="1224824" cy="1224824"/>
            <a:chOff x="0" y="0"/>
            <a:chExt cx="812800" cy="812800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10"/>
              <a:stretch>
                <a:fillRect l="-126211" r="-126211"/>
              </a:stretch>
            </a:blipFill>
          </p:spPr>
        </p:sp>
      </p:grpSp>
      <p:sp>
        <p:nvSpPr>
          <p:cNvPr id="39" name="TextBox 39"/>
          <p:cNvSpPr txBox="1"/>
          <p:nvPr/>
        </p:nvSpPr>
        <p:spPr>
          <a:xfrm>
            <a:off x="5396433" y="1361174"/>
            <a:ext cx="1456246" cy="843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17"/>
              </a:lnSpc>
            </a:pPr>
            <a:r>
              <a:rPr lang="en-US" sz="4940" b="1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01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32622" y="3450350"/>
            <a:ext cx="911914" cy="911914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7E3B2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2361566" y="4934583"/>
            <a:ext cx="911914" cy="911914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7E3B2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3586103" y="6498348"/>
            <a:ext cx="911914" cy="911914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7E3B2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4810641" y="8062763"/>
            <a:ext cx="911914" cy="911914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7E3B2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0016575" y="-1489570"/>
            <a:ext cx="4202211" cy="6003158"/>
            <a:chOff x="0" y="0"/>
            <a:chExt cx="4445000" cy="63500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r="-201730"/>
              </a:stretch>
            </a:blipFill>
          </p:spPr>
        </p:sp>
      </p:grpSp>
      <p:grpSp>
        <p:nvGrpSpPr>
          <p:cNvPr id="16" name="Group 16"/>
          <p:cNvGrpSpPr/>
          <p:nvPr/>
        </p:nvGrpSpPr>
        <p:grpSpPr>
          <a:xfrm rot="5400000">
            <a:off x="16605949" y="8402070"/>
            <a:ext cx="841991" cy="841991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26211" r="-126211"/>
              </a:stretch>
            </a:blipFill>
          </p:spPr>
        </p:sp>
      </p:grpSp>
      <p:grpSp>
        <p:nvGrpSpPr>
          <p:cNvPr id="18" name="Group 18"/>
          <p:cNvGrpSpPr/>
          <p:nvPr/>
        </p:nvGrpSpPr>
        <p:grpSpPr>
          <a:xfrm>
            <a:off x="-5173055" y="-2043171"/>
            <a:ext cx="5754080" cy="8220114"/>
            <a:chOff x="0" y="0"/>
            <a:chExt cx="4445000" cy="63500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r="-201730"/>
              </a:stretch>
            </a:blipFill>
          </p:spPr>
        </p:sp>
      </p:grpSp>
      <p:sp>
        <p:nvSpPr>
          <p:cNvPr id="20" name="TextBox 20"/>
          <p:cNvSpPr txBox="1"/>
          <p:nvPr/>
        </p:nvSpPr>
        <p:spPr>
          <a:xfrm>
            <a:off x="2600760" y="1097389"/>
            <a:ext cx="8371120" cy="2454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93"/>
              </a:lnSpc>
            </a:pPr>
            <a:r>
              <a:rPr lang="en-US" sz="5328" b="1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PROBLEM </a:t>
            </a:r>
          </a:p>
          <a:p>
            <a:pPr algn="l">
              <a:lnSpc>
                <a:spcPts val="6393"/>
              </a:lnSpc>
            </a:pPr>
            <a:r>
              <a:rPr lang="en-US" sz="5328" b="1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STATEMENT</a:t>
            </a:r>
          </a:p>
          <a:p>
            <a:pPr marL="0" lvl="0" indent="0" algn="l">
              <a:lnSpc>
                <a:spcPts val="6393"/>
              </a:lnSpc>
              <a:spcBef>
                <a:spcPct val="0"/>
              </a:spcBef>
            </a:pPr>
            <a:endParaRPr lang="en-US" sz="5328" b="1">
              <a:solidFill>
                <a:srgbClr val="FFFFFF"/>
              </a:solidFill>
              <a:latin typeface="Almarai Bold"/>
              <a:ea typeface="Almarai Bold"/>
              <a:cs typeface="Almarai Bold"/>
              <a:sym typeface="Almarai Bold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415592" y="3525761"/>
            <a:ext cx="880028" cy="6848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526"/>
              </a:lnSpc>
              <a:spcBef>
                <a:spcPct val="0"/>
              </a:spcBef>
            </a:pPr>
            <a:r>
              <a:rPr lang="en-US" sz="4004" b="1">
                <a:solidFill>
                  <a:srgbClr val="051D40"/>
                </a:solidFill>
                <a:latin typeface="Almarai Bold"/>
                <a:ea typeface="Almarai Bold"/>
                <a:cs typeface="Almarai Bold"/>
                <a:sym typeface="Almarai Bold"/>
              </a:rPr>
              <a:t>01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344536" y="5009995"/>
            <a:ext cx="880028" cy="6848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526"/>
              </a:lnSpc>
              <a:spcBef>
                <a:spcPct val="0"/>
              </a:spcBef>
            </a:pPr>
            <a:r>
              <a:rPr lang="en-US" sz="4004" b="1">
                <a:solidFill>
                  <a:srgbClr val="051D40"/>
                </a:solidFill>
                <a:latin typeface="Almarai Bold"/>
                <a:ea typeface="Almarai Bold"/>
                <a:cs typeface="Almarai Bold"/>
                <a:sym typeface="Almarai Bold"/>
              </a:rPr>
              <a:t>02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3569073" y="6573760"/>
            <a:ext cx="880028" cy="6848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526"/>
              </a:lnSpc>
              <a:spcBef>
                <a:spcPct val="0"/>
              </a:spcBef>
            </a:pPr>
            <a:r>
              <a:rPr lang="en-US" sz="4004" b="1">
                <a:solidFill>
                  <a:srgbClr val="051D40"/>
                </a:solidFill>
                <a:latin typeface="Almarai Bold"/>
                <a:ea typeface="Almarai Bold"/>
                <a:cs typeface="Almarai Bold"/>
                <a:sym typeface="Almarai Bold"/>
              </a:rPr>
              <a:t>03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4793611" y="8138174"/>
            <a:ext cx="880028" cy="6848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526"/>
              </a:lnSpc>
              <a:spcBef>
                <a:spcPct val="0"/>
              </a:spcBef>
            </a:pPr>
            <a:r>
              <a:rPr lang="en-US" sz="4004" b="1">
                <a:solidFill>
                  <a:srgbClr val="051D40"/>
                </a:solidFill>
                <a:latin typeface="Almarai Bold"/>
                <a:ea typeface="Almarai Bold"/>
                <a:cs typeface="Almarai Bold"/>
                <a:sym typeface="Almarai Bold"/>
              </a:rPr>
              <a:t>04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2653104" y="3544811"/>
            <a:ext cx="6138901" cy="11630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06"/>
              </a:lnSpc>
              <a:spcBef>
                <a:spcPct val="0"/>
              </a:spcBef>
            </a:pPr>
            <a:r>
              <a:rPr lang="en-US" sz="2178" b="1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T</a:t>
            </a:r>
            <a:r>
              <a:rPr lang="en-US" sz="2178" b="1" u="none" strike="noStrike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raditional property search is time-consuming and inefficient.</a:t>
            </a:r>
          </a:p>
          <a:p>
            <a:pPr marL="0" lvl="0" indent="0" algn="l">
              <a:lnSpc>
                <a:spcPts val="3006"/>
              </a:lnSpc>
              <a:spcBef>
                <a:spcPct val="0"/>
              </a:spcBef>
            </a:pPr>
            <a:endParaRPr lang="en-US" sz="2178" b="1" u="none" strike="noStrike">
              <a:solidFill>
                <a:srgbClr val="FFFFFF"/>
              </a:solidFill>
              <a:latin typeface="Almarai Bold"/>
              <a:ea typeface="Almarai Bold"/>
              <a:cs typeface="Almarai Bold"/>
              <a:sym typeface="Almarai Bold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3569073" y="4956713"/>
            <a:ext cx="6138901" cy="11630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06"/>
              </a:lnSpc>
              <a:spcBef>
                <a:spcPct val="0"/>
              </a:spcBef>
            </a:pPr>
            <a:r>
              <a:rPr lang="en-US" sz="2178" b="1" u="none" strike="noStrike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Lack of verified listings and up-to-date property data.</a:t>
            </a:r>
          </a:p>
          <a:p>
            <a:pPr marL="0" lvl="0" indent="0" algn="l">
              <a:lnSpc>
                <a:spcPts val="3006"/>
              </a:lnSpc>
              <a:spcBef>
                <a:spcPct val="0"/>
              </a:spcBef>
            </a:pPr>
            <a:endParaRPr lang="en-US" sz="2178" b="1" u="none" strike="noStrike">
              <a:solidFill>
                <a:srgbClr val="FFFFFF"/>
              </a:solidFill>
              <a:latin typeface="Almarai Bold"/>
              <a:ea typeface="Almarai Bold"/>
              <a:cs typeface="Almarai Bold"/>
              <a:sym typeface="Almarai Bold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4793611" y="6592810"/>
            <a:ext cx="6138901" cy="7756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06"/>
              </a:lnSpc>
              <a:spcBef>
                <a:spcPct val="0"/>
              </a:spcBef>
            </a:pPr>
            <a:r>
              <a:rPr lang="en-US" sz="2178" b="1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Ha</a:t>
            </a:r>
            <a:r>
              <a:rPr lang="en-US" sz="2178" b="1" u="none" strike="noStrike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rd to filter properties based on preferences.</a:t>
            </a:r>
          </a:p>
          <a:p>
            <a:pPr marL="0" lvl="0" indent="0" algn="l">
              <a:lnSpc>
                <a:spcPts val="3006"/>
              </a:lnSpc>
              <a:spcBef>
                <a:spcPct val="0"/>
              </a:spcBef>
            </a:pPr>
            <a:endParaRPr lang="en-US" sz="2178" b="1" u="none" strike="noStrike">
              <a:solidFill>
                <a:srgbClr val="FFFFFF"/>
              </a:solidFill>
              <a:latin typeface="Almarai Bold"/>
              <a:ea typeface="Almarai Bold"/>
              <a:cs typeface="Almarai Bold"/>
              <a:sym typeface="Almarai Bold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6018148" y="8081020"/>
            <a:ext cx="6138901" cy="11630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06"/>
              </a:lnSpc>
              <a:spcBef>
                <a:spcPct val="0"/>
              </a:spcBef>
            </a:pPr>
            <a:r>
              <a:rPr lang="en-US" sz="2178" b="1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N</a:t>
            </a:r>
            <a:r>
              <a:rPr lang="en-US" sz="2178" b="1" u="none" strike="noStrike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o unified platform to connect buyers, sellers, and renters effectively.</a:t>
            </a:r>
          </a:p>
          <a:p>
            <a:pPr marL="0" lvl="0" indent="0" algn="l">
              <a:lnSpc>
                <a:spcPts val="3006"/>
              </a:lnSpc>
              <a:spcBef>
                <a:spcPct val="0"/>
              </a:spcBef>
            </a:pPr>
            <a:endParaRPr lang="en-US" sz="2178" b="1" u="none" strike="noStrike">
              <a:solidFill>
                <a:srgbClr val="FFFFFF"/>
              </a:solidFill>
              <a:latin typeface="Almarai Bold"/>
              <a:ea typeface="Almarai Bold"/>
              <a:cs typeface="Almarai Bold"/>
              <a:sym typeface="Almarai Bold"/>
            </a:endParaRPr>
          </a:p>
        </p:txBody>
      </p:sp>
      <p:grpSp>
        <p:nvGrpSpPr>
          <p:cNvPr id="29" name="Group 29"/>
          <p:cNvGrpSpPr/>
          <p:nvPr/>
        </p:nvGrpSpPr>
        <p:grpSpPr>
          <a:xfrm>
            <a:off x="12543681" y="1640457"/>
            <a:ext cx="4904260" cy="7006086"/>
            <a:chOff x="0" y="0"/>
            <a:chExt cx="4445000" cy="63500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3"/>
              <a:stretch>
                <a:fillRect l="-57142" r="-57142"/>
              </a:stretch>
            </a:blipFill>
          </p:spPr>
        </p:sp>
      </p:grpSp>
      <p:grpSp>
        <p:nvGrpSpPr>
          <p:cNvPr id="31" name="Group 31"/>
          <p:cNvGrpSpPr/>
          <p:nvPr/>
        </p:nvGrpSpPr>
        <p:grpSpPr>
          <a:xfrm rot="-10800000">
            <a:off x="16605949" y="1202778"/>
            <a:ext cx="5246522" cy="7495031"/>
            <a:chOff x="0" y="0"/>
            <a:chExt cx="4445000" cy="635000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r="-201730"/>
              </a:stretch>
            </a:blipFill>
          </p:spPr>
        </p:sp>
      </p:grpSp>
      <p:grpSp>
        <p:nvGrpSpPr>
          <p:cNvPr id="33" name="Group 33"/>
          <p:cNvGrpSpPr/>
          <p:nvPr/>
        </p:nvGrpSpPr>
        <p:grpSpPr>
          <a:xfrm rot="5400000">
            <a:off x="1144411" y="1337805"/>
            <a:ext cx="1224824" cy="1224824"/>
            <a:chOff x="0" y="0"/>
            <a:chExt cx="812800" cy="812800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26211" r="-126211"/>
              </a:stretch>
            </a:blipFill>
          </p:spPr>
        </p:sp>
      </p:grpSp>
      <p:sp>
        <p:nvSpPr>
          <p:cNvPr id="35" name="TextBox 35"/>
          <p:cNvSpPr txBox="1"/>
          <p:nvPr/>
        </p:nvSpPr>
        <p:spPr>
          <a:xfrm>
            <a:off x="1028700" y="1480657"/>
            <a:ext cx="1456246" cy="843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17"/>
              </a:lnSpc>
            </a:pPr>
            <a:r>
              <a:rPr lang="en-US" sz="4940" b="1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02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59300" y="2066886"/>
            <a:ext cx="5754080" cy="8220114"/>
            <a:chOff x="0" y="0"/>
            <a:chExt cx="4445000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r="-201730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-5173055" y="-2043171"/>
            <a:ext cx="5754080" cy="8220114"/>
            <a:chOff x="0" y="0"/>
            <a:chExt cx="4445000" cy="6350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r="-201730"/>
              </a:stretch>
            </a:blipFill>
          </p:spPr>
        </p:sp>
      </p:grpSp>
      <p:sp>
        <p:nvSpPr>
          <p:cNvPr id="6" name="TextBox 6"/>
          <p:cNvSpPr txBox="1"/>
          <p:nvPr/>
        </p:nvSpPr>
        <p:spPr>
          <a:xfrm>
            <a:off x="3220276" y="1576026"/>
            <a:ext cx="7297240" cy="1479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94"/>
              </a:lnSpc>
            </a:pPr>
            <a:r>
              <a:rPr lang="en-US" sz="4828" b="1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TECHNOLOGIES USED</a:t>
            </a:r>
          </a:p>
          <a:p>
            <a:pPr marL="0" lvl="0" indent="0" algn="l">
              <a:lnSpc>
                <a:spcPts val="5794"/>
              </a:lnSpc>
              <a:spcBef>
                <a:spcPct val="0"/>
              </a:spcBef>
            </a:pPr>
            <a:endParaRPr lang="en-US" sz="4828" b="1">
              <a:solidFill>
                <a:srgbClr val="FFFFFF"/>
              </a:solidFill>
              <a:latin typeface="Almarai Bold"/>
              <a:ea typeface="Almarai Bold"/>
              <a:cs typeface="Almarai Bold"/>
              <a:sym typeface="Almarai Bold"/>
            </a:endParaRPr>
          </a:p>
        </p:txBody>
      </p:sp>
      <p:grpSp>
        <p:nvGrpSpPr>
          <p:cNvPr id="7" name="Group 7"/>
          <p:cNvGrpSpPr/>
          <p:nvPr/>
        </p:nvGrpSpPr>
        <p:grpSpPr>
          <a:xfrm>
            <a:off x="10517515" y="2417844"/>
            <a:ext cx="6134277" cy="6134277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l="-9239" t="-4942" r="-101076" b="-5543"/>
              </a:stretch>
            </a:blipFill>
          </p:spPr>
        </p:sp>
      </p:grpSp>
      <p:grpSp>
        <p:nvGrpSpPr>
          <p:cNvPr id="9" name="Group 9"/>
          <p:cNvGrpSpPr/>
          <p:nvPr/>
        </p:nvGrpSpPr>
        <p:grpSpPr>
          <a:xfrm rot="5400000">
            <a:off x="1674649" y="1337924"/>
            <a:ext cx="1224824" cy="1224824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26211" r="-126211"/>
              </a:stretch>
            </a:blipFill>
          </p:spPr>
        </p:sp>
      </p:grpSp>
      <p:sp>
        <p:nvSpPr>
          <p:cNvPr id="11" name="TextBox 11"/>
          <p:cNvSpPr txBox="1"/>
          <p:nvPr/>
        </p:nvSpPr>
        <p:spPr>
          <a:xfrm>
            <a:off x="1558938" y="1480776"/>
            <a:ext cx="1456246" cy="843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17"/>
              </a:lnSpc>
            </a:pPr>
            <a:r>
              <a:rPr lang="en-US" sz="4940" b="1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03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768405" y="2969851"/>
            <a:ext cx="8749110" cy="1377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41"/>
              </a:lnSpc>
            </a:pPr>
            <a:r>
              <a:rPr lang="en-US" sz="4305" b="1">
                <a:solidFill>
                  <a:srgbClr val="17E3B2"/>
                </a:solidFill>
                <a:latin typeface="Almarai Bold"/>
                <a:ea typeface="Almarai Bold"/>
                <a:cs typeface="Almarai Bold"/>
                <a:sym typeface="Almarai Bold"/>
              </a:rPr>
              <a:t>Frontend:</a:t>
            </a:r>
          </a:p>
          <a:p>
            <a:pPr algn="l">
              <a:lnSpc>
                <a:spcPts val="4837"/>
              </a:lnSpc>
            </a:pPr>
            <a:r>
              <a:rPr lang="en-US" sz="3505" b="1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HTML, CSS, JavaScript, Bootstrap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768405" y="4993114"/>
            <a:ext cx="8749110" cy="2136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41"/>
              </a:lnSpc>
            </a:pPr>
            <a:r>
              <a:rPr lang="en-US" sz="4305" b="1">
                <a:solidFill>
                  <a:srgbClr val="17E3B2"/>
                </a:solidFill>
                <a:latin typeface="Almarai Bold"/>
                <a:ea typeface="Almarai Bold"/>
                <a:cs typeface="Almarai Bold"/>
                <a:sym typeface="Almarai Bold"/>
              </a:rPr>
              <a:t>Backend:</a:t>
            </a:r>
          </a:p>
          <a:p>
            <a:pPr algn="l">
              <a:lnSpc>
                <a:spcPts val="5941"/>
              </a:lnSpc>
            </a:pPr>
            <a:r>
              <a:rPr lang="en-US" sz="4305" b="1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 Python, Django</a:t>
            </a:r>
          </a:p>
          <a:p>
            <a:pPr algn="l">
              <a:lnSpc>
                <a:spcPts val="4837"/>
              </a:lnSpc>
            </a:pPr>
            <a:endParaRPr lang="en-US" sz="4305" b="1">
              <a:solidFill>
                <a:srgbClr val="FFFFFF"/>
              </a:solidFill>
              <a:latin typeface="Almarai Bold"/>
              <a:ea typeface="Almarai Bold"/>
              <a:cs typeface="Almarai Bold"/>
              <a:sym typeface="Almarai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768405" y="6976367"/>
            <a:ext cx="8749110" cy="2136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41"/>
              </a:lnSpc>
            </a:pPr>
            <a:r>
              <a:rPr lang="en-US" sz="4305" b="1" dirty="0">
                <a:solidFill>
                  <a:srgbClr val="17E3B2"/>
                </a:solidFill>
                <a:latin typeface="Almarai Bold"/>
                <a:ea typeface="Almarai Bold"/>
                <a:cs typeface="Almarai Bold"/>
                <a:sym typeface="Almarai Bold"/>
              </a:rPr>
              <a:t>Database:</a:t>
            </a:r>
          </a:p>
          <a:p>
            <a:pPr algn="l">
              <a:lnSpc>
                <a:spcPts val="5941"/>
              </a:lnSpc>
            </a:pPr>
            <a:r>
              <a:rPr lang="en-US" sz="4305" b="1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 MYSQL </a:t>
            </a:r>
            <a:endParaRPr lang="en-US" sz="4305" b="1" dirty="0">
              <a:solidFill>
                <a:srgbClr val="FFFFFF"/>
              </a:solidFill>
              <a:latin typeface="Almarai Bold"/>
              <a:ea typeface="Almarai Bold"/>
              <a:cs typeface="Almarai Bold"/>
              <a:sym typeface="Almarai Bold"/>
            </a:endParaRPr>
          </a:p>
          <a:p>
            <a:pPr algn="l">
              <a:lnSpc>
                <a:spcPts val="4837"/>
              </a:lnSpc>
            </a:pPr>
            <a:endParaRPr lang="en-US" sz="4305" b="1" dirty="0">
              <a:solidFill>
                <a:srgbClr val="FFFFFF"/>
              </a:solidFill>
              <a:latin typeface="Almarai Bold"/>
              <a:ea typeface="Almarai Bold"/>
              <a:cs typeface="Almarai Bold"/>
              <a:sym typeface="Almarai Bol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91592" y="1717521"/>
            <a:ext cx="6376662" cy="6376662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26211" r="-126211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682767" y="1195545"/>
            <a:ext cx="7594311" cy="7594311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26211" r="-126211"/>
              </a:stretch>
            </a:blipFill>
          </p:spPr>
        </p:sp>
      </p:grpSp>
      <p:sp>
        <p:nvSpPr>
          <p:cNvPr id="6" name="TextBox 6"/>
          <p:cNvSpPr txBox="1"/>
          <p:nvPr/>
        </p:nvSpPr>
        <p:spPr>
          <a:xfrm>
            <a:off x="1583968" y="4747668"/>
            <a:ext cx="5791908" cy="2663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28"/>
              </a:lnSpc>
            </a:pPr>
            <a:r>
              <a:rPr lang="en-US" sz="5773" b="1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DJANGO FRAMEWORK</a:t>
            </a:r>
          </a:p>
          <a:p>
            <a:pPr marL="0" lvl="0" indent="0" algn="ctr">
              <a:lnSpc>
                <a:spcPts val="6928"/>
              </a:lnSpc>
              <a:spcBef>
                <a:spcPct val="0"/>
              </a:spcBef>
            </a:pPr>
            <a:endParaRPr lang="en-US" sz="5773" b="1">
              <a:solidFill>
                <a:srgbClr val="FFFFFF"/>
              </a:solidFill>
              <a:latin typeface="Almarai Bold"/>
              <a:ea typeface="Almarai Bold"/>
              <a:cs typeface="Almarai Bold"/>
              <a:sym typeface="Almarai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9144000" y="2017087"/>
            <a:ext cx="9681516" cy="10337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2298" lvl="1" indent="-321149" algn="l">
              <a:lnSpc>
                <a:spcPts val="4105"/>
              </a:lnSpc>
              <a:buFont typeface="Arial"/>
              <a:buChar char="•"/>
            </a:pPr>
            <a:r>
              <a:rPr lang="en-US" sz="2974" b="1">
                <a:solidFill>
                  <a:srgbClr val="17E3B2"/>
                </a:solidFill>
                <a:latin typeface="Almarai Bold"/>
                <a:ea typeface="Almarai Bold"/>
                <a:cs typeface="Almarai Bold"/>
                <a:sym typeface="Almarai Bold"/>
              </a:rPr>
              <a:t>Django is a high-level Python web framework.</a:t>
            </a:r>
          </a:p>
          <a:p>
            <a:pPr algn="l">
              <a:lnSpc>
                <a:spcPts val="4105"/>
              </a:lnSpc>
            </a:pPr>
            <a:endParaRPr lang="en-US" sz="2974" b="1">
              <a:solidFill>
                <a:srgbClr val="17E3B2"/>
              </a:solidFill>
              <a:latin typeface="Almarai Bold"/>
              <a:ea typeface="Almarai Bold"/>
              <a:cs typeface="Almarai Bold"/>
              <a:sym typeface="Almarai Bold"/>
            </a:endParaRPr>
          </a:p>
        </p:txBody>
      </p:sp>
      <p:grpSp>
        <p:nvGrpSpPr>
          <p:cNvPr id="8" name="Group 8"/>
          <p:cNvGrpSpPr/>
          <p:nvPr/>
        </p:nvGrpSpPr>
        <p:grpSpPr>
          <a:xfrm>
            <a:off x="8979868" y="6230624"/>
            <a:ext cx="923735" cy="923735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7E3B2"/>
            </a:solidFill>
            <a:ln w="95250" cap="sq">
              <a:solidFill>
                <a:srgbClr val="051D40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8979868" y="3014990"/>
            <a:ext cx="939824" cy="939824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7E3B2"/>
            </a:solidFill>
            <a:ln w="95250" cap="sq">
              <a:solidFill>
                <a:srgbClr val="051D40"/>
              </a:solidFill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9188273" y="6451834"/>
            <a:ext cx="493887" cy="481316"/>
          </a:xfrm>
          <a:custGeom>
            <a:avLst/>
            <a:gdLst/>
            <a:ahLst/>
            <a:cxnLst/>
            <a:rect l="l" t="t" r="r" b="b"/>
            <a:pathLst>
              <a:path w="493887" h="481316">
                <a:moveTo>
                  <a:pt x="0" y="0"/>
                </a:moveTo>
                <a:lnTo>
                  <a:pt x="493888" y="0"/>
                </a:lnTo>
                <a:lnTo>
                  <a:pt x="493888" y="481315"/>
                </a:lnTo>
                <a:lnTo>
                  <a:pt x="0" y="48131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10338793" y="3165289"/>
            <a:ext cx="8653273" cy="69877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43"/>
              </a:lnSpc>
            </a:pPr>
            <a:r>
              <a:rPr lang="en-US" sz="3074" b="1">
                <a:solidFill>
                  <a:srgbClr val="17E3B2"/>
                </a:solidFill>
                <a:latin typeface="Almarai Bold"/>
                <a:ea typeface="Almarai Bold"/>
                <a:cs typeface="Almarai Bold"/>
                <a:sym typeface="Almarai Bold"/>
              </a:rPr>
              <a:t>BENEFITS:</a:t>
            </a:r>
          </a:p>
          <a:p>
            <a:pPr algn="l">
              <a:lnSpc>
                <a:spcPts val="4243"/>
              </a:lnSpc>
            </a:pPr>
            <a:endParaRPr lang="en-US" sz="3074" b="1">
              <a:solidFill>
                <a:srgbClr val="17E3B2"/>
              </a:solidFill>
              <a:latin typeface="Almarai Bold"/>
              <a:ea typeface="Almarai Bold"/>
              <a:cs typeface="Almarai Bold"/>
              <a:sym typeface="Almarai Bold"/>
            </a:endParaRPr>
          </a:p>
          <a:p>
            <a:pPr marL="663888" lvl="1" indent="-331944" algn="l">
              <a:lnSpc>
                <a:spcPts val="4243"/>
              </a:lnSpc>
              <a:buFont typeface="Arial"/>
              <a:buChar char="•"/>
            </a:pPr>
            <a:r>
              <a:rPr lang="en-US" sz="3074" b="1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Fast development</a:t>
            </a:r>
          </a:p>
          <a:p>
            <a:pPr marL="663888" lvl="1" indent="-331944" algn="l">
              <a:lnSpc>
                <a:spcPts val="4243"/>
              </a:lnSpc>
              <a:buFont typeface="Arial"/>
              <a:buChar char="•"/>
            </a:pPr>
            <a:r>
              <a:rPr lang="en-US" sz="3074" b="1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Secure and scalable</a:t>
            </a:r>
          </a:p>
          <a:p>
            <a:pPr marL="663888" lvl="1" indent="-331944" algn="l">
              <a:lnSpc>
                <a:spcPts val="4243"/>
              </a:lnSpc>
              <a:buFont typeface="Arial"/>
              <a:buChar char="•"/>
            </a:pPr>
            <a:r>
              <a:rPr lang="en-US" sz="3074" b="1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Built-in admin panel</a:t>
            </a:r>
          </a:p>
          <a:p>
            <a:pPr algn="l">
              <a:lnSpc>
                <a:spcPts val="4243"/>
              </a:lnSpc>
            </a:pPr>
            <a:endParaRPr lang="en-US" sz="3074" b="1">
              <a:solidFill>
                <a:srgbClr val="FFFFFF"/>
              </a:solidFill>
              <a:latin typeface="Almarai Bold"/>
              <a:ea typeface="Almarai Bold"/>
              <a:cs typeface="Almarai Bold"/>
              <a:sym typeface="Almarai Bold"/>
            </a:endParaRPr>
          </a:p>
          <a:p>
            <a:pPr algn="l">
              <a:lnSpc>
                <a:spcPts val="4243"/>
              </a:lnSpc>
            </a:pPr>
            <a:r>
              <a:rPr lang="en-US" sz="3074" b="1">
                <a:solidFill>
                  <a:srgbClr val="17E3B2"/>
                </a:solidFill>
                <a:latin typeface="Almarai Bold"/>
                <a:ea typeface="Almarai Bold"/>
                <a:cs typeface="Almarai Bold"/>
                <a:sym typeface="Almarai Bold"/>
              </a:rPr>
              <a:t>USED FOR:</a:t>
            </a:r>
          </a:p>
          <a:p>
            <a:pPr algn="l">
              <a:lnSpc>
                <a:spcPts val="4243"/>
              </a:lnSpc>
            </a:pPr>
            <a:endParaRPr lang="en-US" sz="3074" b="1">
              <a:solidFill>
                <a:srgbClr val="17E3B2"/>
              </a:solidFill>
              <a:latin typeface="Almarai Bold"/>
              <a:ea typeface="Almarai Bold"/>
              <a:cs typeface="Almarai Bold"/>
              <a:sym typeface="Almarai Bold"/>
            </a:endParaRPr>
          </a:p>
          <a:p>
            <a:pPr marL="663888" lvl="1" indent="-331944" algn="l">
              <a:lnSpc>
                <a:spcPts val="4243"/>
              </a:lnSpc>
              <a:buFont typeface="Arial"/>
              <a:buChar char="•"/>
            </a:pPr>
            <a:r>
              <a:rPr lang="en-US" sz="3074" b="1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User authentication</a:t>
            </a:r>
          </a:p>
          <a:p>
            <a:pPr marL="663888" lvl="1" indent="-331944" algn="l">
              <a:lnSpc>
                <a:spcPts val="4243"/>
              </a:lnSpc>
              <a:buFont typeface="Arial"/>
              <a:buChar char="•"/>
            </a:pPr>
            <a:r>
              <a:rPr lang="en-US" sz="3074" b="1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Database models</a:t>
            </a:r>
          </a:p>
          <a:p>
            <a:pPr marL="663888" lvl="1" indent="-331944" algn="l">
              <a:lnSpc>
                <a:spcPts val="4243"/>
              </a:lnSpc>
              <a:buFont typeface="Arial"/>
              <a:buChar char="•"/>
            </a:pPr>
            <a:r>
              <a:rPr lang="en-US" sz="3074" b="1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Property listings and search</a:t>
            </a:r>
          </a:p>
          <a:p>
            <a:pPr marL="663888" lvl="1" indent="-331944" algn="l">
              <a:lnSpc>
                <a:spcPts val="4243"/>
              </a:lnSpc>
              <a:buFont typeface="Arial"/>
              <a:buChar char="•"/>
            </a:pPr>
            <a:r>
              <a:rPr lang="en-US" sz="3074" b="1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Admin and dashboard handling</a:t>
            </a:r>
          </a:p>
          <a:p>
            <a:pPr algn="l">
              <a:lnSpc>
                <a:spcPts val="4243"/>
              </a:lnSpc>
            </a:pPr>
            <a:endParaRPr lang="en-US" sz="3074" b="1">
              <a:solidFill>
                <a:srgbClr val="FFFFFF"/>
              </a:solidFill>
              <a:latin typeface="Almarai Bold"/>
              <a:ea typeface="Almarai Bold"/>
              <a:cs typeface="Almarai Bold"/>
              <a:sym typeface="Almarai Bold"/>
            </a:endParaRPr>
          </a:p>
        </p:txBody>
      </p:sp>
      <p:sp>
        <p:nvSpPr>
          <p:cNvPr id="16" name="Freeform 16"/>
          <p:cNvSpPr/>
          <p:nvPr/>
        </p:nvSpPr>
        <p:spPr>
          <a:xfrm>
            <a:off x="9262365" y="3231092"/>
            <a:ext cx="388093" cy="494100"/>
          </a:xfrm>
          <a:custGeom>
            <a:avLst/>
            <a:gdLst/>
            <a:ahLst/>
            <a:cxnLst/>
            <a:rect l="l" t="t" r="r" b="b"/>
            <a:pathLst>
              <a:path w="388093" h="494100">
                <a:moveTo>
                  <a:pt x="0" y="0"/>
                </a:moveTo>
                <a:lnTo>
                  <a:pt x="388093" y="0"/>
                </a:lnTo>
                <a:lnTo>
                  <a:pt x="388093" y="494100"/>
                </a:lnTo>
                <a:lnTo>
                  <a:pt x="0" y="4941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17" name="Group 17"/>
          <p:cNvGrpSpPr/>
          <p:nvPr/>
        </p:nvGrpSpPr>
        <p:grpSpPr>
          <a:xfrm>
            <a:off x="17259300" y="2066886"/>
            <a:ext cx="5754080" cy="8220114"/>
            <a:chOff x="0" y="0"/>
            <a:chExt cx="4445000" cy="63500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r="-201730"/>
              </a:stretch>
            </a:blipFill>
          </p:spPr>
        </p:sp>
      </p:grpSp>
      <p:grpSp>
        <p:nvGrpSpPr>
          <p:cNvPr id="19" name="Group 19"/>
          <p:cNvGrpSpPr/>
          <p:nvPr/>
        </p:nvGrpSpPr>
        <p:grpSpPr>
          <a:xfrm rot="-10800000">
            <a:off x="-4725380" y="5468707"/>
            <a:ext cx="5754080" cy="8220114"/>
            <a:chOff x="0" y="0"/>
            <a:chExt cx="4445000" cy="63500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r="-201730"/>
              </a:stretch>
            </a:blipFill>
          </p:spPr>
        </p:sp>
      </p:grpSp>
      <p:grpSp>
        <p:nvGrpSpPr>
          <p:cNvPr id="21" name="Group 21"/>
          <p:cNvGrpSpPr/>
          <p:nvPr/>
        </p:nvGrpSpPr>
        <p:grpSpPr>
          <a:xfrm>
            <a:off x="15763958" y="-781916"/>
            <a:ext cx="1683983" cy="2405689"/>
            <a:chOff x="0" y="0"/>
            <a:chExt cx="4445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r="-201730"/>
              </a:stretch>
            </a:blipFill>
          </p:spPr>
        </p:sp>
      </p:grpSp>
      <p:grpSp>
        <p:nvGrpSpPr>
          <p:cNvPr id="23" name="Group 23"/>
          <p:cNvGrpSpPr/>
          <p:nvPr/>
        </p:nvGrpSpPr>
        <p:grpSpPr>
          <a:xfrm rot="5400000">
            <a:off x="14391539" y="875530"/>
            <a:ext cx="841991" cy="841991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26211" r="-126211"/>
              </a:stretch>
            </a:blipFill>
          </p:spPr>
        </p:sp>
      </p:grpSp>
      <p:grpSp>
        <p:nvGrpSpPr>
          <p:cNvPr id="25" name="Group 25"/>
          <p:cNvGrpSpPr/>
          <p:nvPr/>
        </p:nvGrpSpPr>
        <p:grpSpPr>
          <a:xfrm rot="5400000">
            <a:off x="3867511" y="3014990"/>
            <a:ext cx="1224824" cy="1224824"/>
            <a:chOff x="0" y="0"/>
            <a:chExt cx="812800" cy="8128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26211" r="-126211"/>
              </a:stretch>
            </a:blipFill>
          </p:spPr>
        </p:sp>
      </p:grpSp>
      <p:sp>
        <p:nvSpPr>
          <p:cNvPr id="27" name="TextBox 27"/>
          <p:cNvSpPr txBox="1"/>
          <p:nvPr/>
        </p:nvSpPr>
        <p:spPr>
          <a:xfrm>
            <a:off x="3751800" y="3157842"/>
            <a:ext cx="1456246" cy="843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17"/>
              </a:lnSpc>
            </a:pPr>
            <a:r>
              <a:rPr lang="en-US" sz="4940" b="1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04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59300" y="2066886"/>
            <a:ext cx="5754080" cy="8220114"/>
            <a:chOff x="0" y="0"/>
            <a:chExt cx="4445000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r="-201730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 rot="-10800000">
            <a:off x="-4725380" y="5468707"/>
            <a:ext cx="5754080" cy="8220114"/>
            <a:chOff x="0" y="0"/>
            <a:chExt cx="4445000" cy="6350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r="-201730"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 rot="5400000">
            <a:off x="1994836" y="2957610"/>
            <a:ext cx="1943100" cy="161652"/>
            <a:chOff x="0" y="0"/>
            <a:chExt cx="511763" cy="4257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11763" cy="42575"/>
            </a:xfrm>
            <a:custGeom>
              <a:avLst/>
              <a:gdLst/>
              <a:ahLst/>
              <a:cxnLst/>
              <a:rect l="l" t="t" r="r" b="b"/>
              <a:pathLst>
                <a:path w="511763" h="42575">
                  <a:moveTo>
                    <a:pt x="0" y="0"/>
                  </a:moveTo>
                  <a:lnTo>
                    <a:pt x="511763" y="0"/>
                  </a:lnTo>
                  <a:lnTo>
                    <a:pt x="511763" y="42575"/>
                  </a:lnTo>
                  <a:lnTo>
                    <a:pt x="0" y="42575"/>
                  </a:ln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511763" cy="902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 rot="5400000">
            <a:off x="1391927" y="2426024"/>
            <a:ext cx="1224824" cy="1224824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26211" r="-126211"/>
              </a:stretch>
            </a:blipFill>
          </p:spPr>
        </p:sp>
      </p:grpSp>
      <p:sp>
        <p:nvSpPr>
          <p:cNvPr id="11" name="Freeform 11"/>
          <p:cNvSpPr/>
          <p:nvPr/>
        </p:nvSpPr>
        <p:spPr>
          <a:xfrm>
            <a:off x="10383318" y="3038436"/>
            <a:ext cx="6246064" cy="4684548"/>
          </a:xfrm>
          <a:custGeom>
            <a:avLst/>
            <a:gdLst/>
            <a:ahLst/>
            <a:cxnLst/>
            <a:rect l="l" t="t" r="r" b="b"/>
            <a:pathLst>
              <a:path w="6246064" h="4684548">
                <a:moveTo>
                  <a:pt x="0" y="0"/>
                </a:moveTo>
                <a:lnTo>
                  <a:pt x="6246064" y="0"/>
                </a:lnTo>
                <a:lnTo>
                  <a:pt x="6246064" y="4684548"/>
                </a:lnTo>
                <a:lnTo>
                  <a:pt x="0" y="46845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3450061" y="2057361"/>
            <a:ext cx="4796714" cy="296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711"/>
              </a:lnSpc>
              <a:spcBef>
                <a:spcPct val="0"/>
              </a:spcBef>
            </a:pPr>
            <a:r>
              <a:rPr lang="en-US" sz="6426" b="1">
                <a:solidFill>
                  <a:srgbClr val="17E3B2"/>
                </a:solidFill>
                <a:latin typeface="Almarai Bold"/>
                <a:ea typeface="Almarai Bold"/>
                <a:cs typeface="Almarai Bold"/>
                <a:sym typeface="Almarai Bold"/>
              </a:rPr>
              <a:t>KEY FEATURES</a:t>
            </a:r>
          </a:p>
          <a:p>
            <a:pPr marL="0" lvl="0" indent="0" algn="l">
              <a:lnSpc>
                <a:spcPts val="7711"/>
              </a:lnSpc>
              <a:spcBef>
                <a:spcPct val="0"/>
              </a:spcBef>
            </a:pPr>
            <a:endParaRPr lang="en-US" sz="6426" b="1">
              <a:solidFill>
                <a:srgbClr val="17E3B2"/>
              </a:solidFill>
              <a:latin typeface="Almarai Bold"/>
              <a:ea typeface="Almarai Bold"/>
              <a:cs typeface="Almarai Bold"/>
              <a:sym typeface="Almarai 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391927" y="5124635"/>
            <a:ext cx="8277016" cy="35627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01"/>
              </a:lnSpc>
            </a:pPr>
            <a:r>
              <a:rPr lang="en-US" sz="2899" b="1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•Use</a:t>
            </a:r>
            <a:r>
              <a:rPr lang="en-US" sz="2899" b="1" u="none" strike="noStrike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r Registration and Login</a:t>
            </a:r>
          </a:p>
          <a:p>
            <a:pPr algn="l">
              <a:lnSpc>
                <a:spcPts val="4001"/>
              </a:lnSpc>
            </a:pPr>
            <a:r>
              <a:rPr lang="en-US" sz="2899" b="1" u="none" strike="noStrike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•Add/View/Filter Property Listings</a:t>
            </a:r>
          </a:p>
          <a:p>
            <a:pPr algn="l">
              <a:lnSpc>
                <a:spcPts val="4001"/>
              </a:lnSpc>
            </a:pPr>
            <a:r>
              <a:rPr lang="en-US" sz="2899" b="1" u="none" strike="noStrike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•Property Search by Location, Price, Type</a:t>
            </a:r>
          </a:p>
          <a:p>
            <a:pPr algn="l">
              <a:lnSpc>
                <a:spcPts val="4001"/>
              </a:lnSpc>
            </a:pPr>
            <a:r>
              <a:rPr lang="en-US" sz="2899" b="1" u="none" strike="noStrike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•Contact Owner Feature</a:t>
            </a:r>
          </a:p>
          <a:p>
            <a:pPr algn="l">
              <a:lnSpc>
                <a:spcPts val="4001"/>
              </a:lnSpc>
            </a:pPr>
            <a:r>
              <a:rPr lang="en-US" sz="2899" b="1" u="none" strike="noStrike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•Admin Panel to Manage Listings</a:t>
            </a:r>
          </a:p>
          <a:p>
            <a:pPr algn="l">
              <a:lnSpc>
                <a:spcPts val="4001"/>
              </a:lnSpc>
            </a:pPr>
            <a:r>
              <a:rPr lang="en-US" sz="2899" b="1" u="none" strike="noStrike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•Responsive Design for Mobile and Desktop</a:t>
            </a:r>
          </a:p>
          <a:p>
            <a:pPr algn="l">
              <a:lnSpc>
                <a:spcPts val="4001"/>
              </a:lnSpc>
            </a:pPr>
            <a:endParaRPr lang="en-US" sz="2899" b="1" u="none" strike="noStrike">
              <a:solidFill>
                <a:srgbClr val="FFFFFF"/>
              </a:solidFill>
              <a:latin typeface="Almarai Bold"/>
              <a:ea typeface="Almarai Bold"/>
              <a:cs typeface="Almarai Bold"/>
              <a:sym typeface="Almarai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276216" y="2568876"/>
            <a:ext cx="1456246" cy="843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17"/>
              </a:lnSpc>
            </a:pPr>
            <a:r>
              <a:rPr lang="en-US" sz="4940" b="1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05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156821" y="75452"/>
            <a:ext cx="12010783" cy="10400796"/>
            <a:chOff x="0" y="0"/>
            <a:chExt cx="4282440" cy="3708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2"/>
              <a:stretch>
                <a:fillRect l="-15727" r="-15727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-4086541" y="0"/>
            <a:ext cx="12010783" cy="10400796"/>
            <a:chOff x="0" y="0"/>
            <a:chExt cx="4282440" cy="37084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3"/>
              <a:stretch>
                <a:fillRect l="-102591" r="-102591"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>
            <a:off x="-5109196" y="15648"/>
            <a:ext cx="12010783" cy="10400796"/>
            <a:chOff x="0" y="0"/>
            <a:chExt cx="4282440" cy="37084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3"/>
              <a:stretch>
                <a:fillRect l="-102591" r="-102591"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5478059" y="3920409"/>
            <a:ext cx="2446183" cy="2446183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7E3B2"/>
            </a:solidFill>
            <a:ln w="200025" cap="sq">
              <a:solidFill>
                <a:srgbClr val="051D40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6303635" y="4568149"/>
            <a:ext cx="795031" cy="1150702"/>
          </a:xfrm>
          <a:custGeom>
            <a:avLst/>
            <a:gdLst/>
            <a:ahLst/>
            <a:cxnLst/>
            <a:rect l="l" t="t" r="r" b="b"/>
            <a:pathLst>
              <a:path w="795031" h="1150702">
                <a:moveTo>
                  <a:pt x="0" y="0"/>
                </a:moveTo>
                <a:lnTo>
                  <a:pt x="795030" y="0"/>
                </a:lnTo>
                <a:lnTo>
                  <a:pt x="795030" y="1150702"/>
                </a:lnTo>
                <a:lnTo>
                  <a:pt x="0" y="11507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0257394" y="2592656"/>
            <a:ext cx="6542245" cy="2028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884"/>
              </a:lnSpc>
            </a:pPr>
            <a:r>
              <a:rPr lang="en-US" sz="6570" b="1">
                <a:solidFill>
                  <a:srgbClr val="17E3B2"/>
                </a:solidFill>
                <a:latin typeface="Almarai Bold"/>
                <a:ea typeface="Almarai Bold"/>
                <a:cs typeface="Almarai Bold"/>
                <a:sym typeface="Almarai Bold"/>
              </a:rPr>
              <a:t>CONCLUSION</a:t>
            </a:r>
          </a:p>
          <a:p>
            <a:pPr marL="0" lvl="0" indent="0" algn="l">
              <a:lnSpc>
                <a:spcPts val="7884"/>
              </a:lnSpc>
              <a:spcBef>
                <a:spcPct val="0"/>
              </a:spcBef>
            </a:pPr>
            <a:endParaRPr lang="en-US" sz="6570" b="1">
              <a:solidFill>
                <a:srgbClr val="17E3B2"/>
              </a:solidFill>
              <a:latin typeface="Almarai Bold"/>
              <a:ea typeface="Almarai Bold"/>
              <a:cs typeface="Almarai Bold"/>
              <a:sym typeface="Almarai 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8362998" y="4510999"/>
            <a:ext cx="9472116" cy="36427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00050" lvl="1" indent="-250025" algn="l">
              <a:lnSpc>
                <a:spcPts val="3196"/>
              </a:lnSpc>
              <a:buFont typeface="Arial"/>
              <a:buChar char="•"/>
            </a:pPr>
            <a:r>
              <a:rPr lang="en-US" sz="2316" b="1" spc="226">
                <a:solidFill>
                  <a:srgbClr val="F5FFF5"/>
                </a:solidFill>
                <a:latin typeface="Almarai Bold"/>
                <a:ea typeface="Almarai Bold"/>
                <a:cs typeface="Almarai Bold"/>
                <a:sym typeface="Almarai Bold"/>
              </a:rPr>
              <a:t>Property Pursuit bridges the gap between real estate seekers and providers.</a:t>
            </a:r>
          </a:p>
          <a:p>
            <a:pPr algn="l">
              <a:lnSpc>
                <a:spcPts val="3196"/>
              </a:lnSpc>
            </a:pPr>
            <a:endParaRPr lang="en-US" sz="2316" b="1" spc="226">
              <a:solidFill>
                <a:srgbClr val="F5FFF5"/>
              </a:solidFill>
              <a:latin typeface="Almarai Bold"/>
              <a:ea typeface="Almarai Bold"/>
              <a:cs typeface="Almarai Bold"/>
              <a:sym typeface="Almarai Bold"/>
            </a:endParaRPr>
          </a:p>
          <a:p>
            <a:pPr marL="500050" lvl="1" indent="-250025" algn="l">
              <a:lnSpc>
                <a:spcPts val="3196"/>
              </a:lnSpc>
              <a:buFont typeface="Arial"/>
              <a:buChar char="•"/>
            </a:pPr>
            <a:r>
              <a:rPr lang="en-US" sz="2316" b="1" spc="226">
                <a:solidFill>
                  <a:srgbClr val="F5FFF5"/>
                </a:solidFill>
                <a:latin typeface="Almarai Bold"/>
                <a:ea typeface="Almarai Bold"/>
                <a:cs typeface="Almarai Bold"/>
                <a:sym typeface="Almarai Bold"/>
              </a:rPr>
              <a:t>Helps users make informed decisions with less effort.</a:t>
            </a:r>
          </a:p>
          <a:p>
            <a:pPr algn="l">
              <a:lnSpc>
                <a:spcPts val="3196"/>
              </a:lnSpc>
            </a:pPr>
            <a:endParaRPr lang="en-US" sz="2316" b="1" spc="226">
              <a:solidFill>
                <a:srgbClr val="F5FFF5"/>
              </a:solidFill>
              <a:latin typeface="Almarai Bold"/>
              <a:ea typeface="Almarai Bold"/>
              <a:cs typeface="Almarai Bold"/>
              <a:sym typeface="Almarai Bold"/>
            </a:endParaRPr>
          </a:p>
          <a:p>
            <a:pPr marL="500050" lvl="1" indent="-250025" algn="l">
              <a:lnSpc>
                <a:spcPts val="3196"/>
              </a:lnSpc>
              <a:buFont typeface="Arial"/>
              <a:buChar char="•"/>
            </a:pPr>
            <a:r>
              <a:rPr lang="en-US" sz="2316" b="1" spc="226">
                <a:solidFill>
                  <a:srgbClr val="F5FFF5"/>
                </a:solidFill>
                <a:latin typeface="Almarai Bold"/>
                <a:ea typeface="Almarai Bold"/>
                <a:cs typeface="Almarai Bold"/>
                <a:sym typeface="Almarai Bold"/>
              </a:rPr>
              <a:t>Built using Django for efficiency and speed.</a:t>
            </a:r>
          </a:p>
          <a:p>
            <a:pPr algn="l">
              <a:lnSpc>
                <a:spcPts val="3196"/>
              </a:lnSpc>
            </a:pPr>
            <a:endParaRPr lang="en-US" sz="2316" b="1" spc="226">
              <a:solidFill>
                <a:srgbClr val="F5FFF5"/>
              </a:solidFill>
              <a:latin typeface="Almarai Bold"/>
              <a:ea typeface="Almarai Bold"/>
              <a:cs typeface="Almarai Bold"/>
              <a:sym typeface="Almarai Bold"/>
            </a:endParaRPr>
          </a:p>
          <a:p>
            <a:pPr marL="500050" lvl="1" indent="-250025" algn="l">
              <a:lnSpc>
                <a:spcPts val="3196"/>
              </a:lnSpc>
              <a:buFont typeface="Arial"/>
              <a:buChar char="•"/>
            </a:pPr>
            <a:r>
              <a:rPr lang="en-US" sz="2316" b="1" spc="226">
                <a:solidFill>
                  <a:srgbClr val="F5FFF5"/>
                </a:solidFill>
                <a:latin typeface="Almarai Bold"/>
                <a:ea typeface="Almarai Bold"/>
                <a:cs typeface="Almarai Bold"/>
                <a:sym typeface="Almarai Bold"/>
              </a:rPr>
              <a:t>Scope for future improvements like payment gateway, AI recommendations, and map integration.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17259300" y="2066886"/>
            <a:ext cx="5754080" cy="8220114"/>
            <a:chOff x="0" y="0"/>
            <a:chExt cx="4445000" cy="63500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3"/>
              <a:stretch>
                <a:fillRect l="-201730" r="-201730"/>
              </a:stretch>
            </a:blipFill>
          </p:spPr>
        </p:sp>
      </p:grpSp>
      <p:grpSp>
        <p:nvGrpSpPr>
          <p:cNvPr id="16" name="Group 16"/>
          <p:cNvGrpSpPr/>
          <p:nvPr/>
        </p:nvGrpSpPr>
        <p:grpSpPr>
          <a:xfrm>
            <a:off x="14664277" y="-871079"/>
            <a:ext cx="1683983" cy="2405689"/>
            <a:chOff x="0" y="0"/>
            <a:chExt cx="4445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3"/>
              <a:stretch>
                <a:fillRect l="-201730" r="-201730"/>
              </a:stretch>
            </a:blipFill>
          </p:spPr>
        </p:sp>
      </p:grpSp>
      <p:grpSp>
        <p:nvGrpSpPr>
          <p:cNvPr id="18" name="Group 18"/>
          <p:cNvGrpSpPr/>
          <p:nvPr/>
        </p:nvGrpSpPr>
        <p:grpSpPr>
          <a:xfrm rot="5400000">
            <a:off x="16417309" y="1645890"/>
            <a:ext cx="841991" cy="841991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l="-126211" r="-126211"/>
              </a:stretch>
            </a:blipFill>
          </p:spPr>
        </p:sp>
      </p:grpSp>
      <p:grpSp>
        <p:nvGrpSpPr>
          <p:cNvPr id="20" name="Group 20"/>
          <p:cNvGrpSpPr/>
          <p:nvPr/>
        </p:nvGrpSpPr>
        <p:grpSpPr>
          <a:xfrm rot="5400000">
            <a:off x="6480591" y="8837304"/>
            <a:ext cx="841991" cy="841991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l="-126211" r="-126211"/>
              </a:stretch>
            </a:blipFill>
          </p:spPr>
        </p:sp>
      </p:grpSp>
      <p:grpSp>
        <p:nvGrpSpPr>
          <p:cNvPr id="22" name="Group 22"/>
          <p:cNvGrpSpPr/>
          <p:nvPr/>
        </p:nvGrpSpPr>
        <p:grpSpPr>
          <a:xfrm>
            <a:off x="14463544" y="7799071"/>
            <a:ext cx="2374761" cy="3392515"/>
            <a:chOff x="0" y="0"/>
            <a:chExt cx="4445000" cy="63500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3"/>
              <a:stretch>
                <a:fillRect l="-201730" r="-201730"/>
              </a:stretch>
            </a:blipFill>
          </p:spPr>
        </p:sp>
      </p:grpSp>
      <p:grpSp>
        <p:nvGrpSpPr>
          <p:cNvPr id="24" name="Group 24"/>
          <p:cNvGrpSpPr/>
          <p:nvPr/>
        </p:nvGrpSpPr>
        <p:grpSpPr>
          <a:xfrm rot="5400000">
            <a:off x="8478709" y="2487881"/>
            <a:ext cx="1224824" cy="1224824"/>
            <a:chOff x="0" y="0"/>
            <a:chExt cx="812800" cy="8128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l="-126211" r="-126211"/>
              </a:stretch>
            </a:blipFill>
          </p:spPr>
        </p:sp>
      </p:grpSp>
      <p:sp>
        <p:nvSpPr>
          <p:cNvPr id="26" name="TextBox 26"/>
          <p:cNvSpPr txBox="1"/>
          <p:nvPr/>
        </p:nvSpPr>
        <p:spPr>
          <a:xfrm>
            <a:off x="8362998" y="2630733"/>
            <a:ext cx="1456246" cy="843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17"/>
              </a:lnSpc>
            </a:pPr>
            <a:r>
              <a:rPr lang="en-US" sz="4940" b="1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06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9690195" y="3049848"/>
            <a:ext cx="7569105" cy="7868257"/>
            <a:chOff x="0" y="0"/>
            <a:chExt cx="6108573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08573" cy="6350000"/>
            </a:xfrm>
            <a:custGeom>
              <a:avLst/>
              <a:gdLst/>
              <a:ahLst/>
              <a:cxnLst/>
              <a:rect l="l" t="t" r="r" b="b"/>
              <a:pathLst>
                <a:path w="6108573" h="6350000">
                  <a:moveTo>
                    <a:pt x="6108573" y="0"/>
                  </a:moveTo>
                  <a:lnTo>
                    <a:pt x="6108573" y="3295396"/>
                  </a:lnTo>
                  <a:cubicBezTo>
                    <a:pt x="6108573" y="4982464"/>
                    <a:pt x="4741164" y="6350000"/>
                    <a:pt x="3054350" y="6350000"/>
                  </a:cubicBezTo>
                  <a:cubicBezTo>
                    <a:pt x="1367536" y="6350000"/>
                    <a:pt x="0" y="4982464"/>
                    <a:pt x="0" y="3295523"/>
                  </a:cubicBezTo>
                  <a:lnTo>
                    <a:pt x="0" y="0"/>
                  </a:lnTo>
                  <a:lnTo>
                    <a:pt x="6108573" y="0"/>
                  </a:lnTo>
                  <a:close/>
                </a:path>
              </a:pathLst>
            </a:custGeom>
            <a:blipFill>
              <a:blip r:embed="rId2"/>
              <a:stretch>
                <a:fillRect l="-133175" r="-133175"/>
              </a:stretch>
            </a:blip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9690195" y="736179"/>
            <a:ext cx="7569105" cy="7868257"/>
            <a:chOff x="0" y="0"/>
            <a:chExt cx="6108573" cy="6350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108573" cy="6350000"/>
            </a:xfrm>
            <a:custGeom>
              <a:avLst/>
              <a:gdLst/>
              <a:ahLst/>
              <a:cxnLst/>
              <a:rect l="l" t="t" r="r" b="b"/>
              <a:pathLst>
                <a:path w="6108573" h="6350000">
                  <a:moveTo>
                    <a:pt x="6108573" y="0"/>
                  </a:moveTo>
                  <a:lnTo>
                    <a:pt x="6108573" y="3295396"/>
                  </a:lnTo>
                  <a:cubicBezTo>
                    <a:pt x="6108573" y="4982464"/>
                    <a:pt x="4741164" y="6350000"/>
                    <a:pt x="3054350" y="6350000"/>
                  </a:cubicBezTo>
                  <a:cubicBezTo>
                    <a:pt x="1367536" y="6350000"/>
                    <a:pt x="0" y="4982464"/>
                    <a:pt x="0" y="3295523"/>
                  </a:cubicBezTo>
                  <a:lnTo>
                    <a:pt x="0" y="0"/>
                  </a:lnTo>
                  <a:lnTo>
                    <a:pt x="6108573" y="0"/>
                  </a:lnTo>
                  <a:close/>
                </a:path>
              </a:pathLst>
            </a:custGeom>
            <a:blipFill>
              <a:blip r:embed="rId2"/>
              <a:stretch>
                <a:fillRect l="-133175" r="-133175"/>
              </a:stretch>
            </a:blipFill>
          </p:spPr>
        </p:sp>
      </p:grpSp>
      <p:sp>
        <p:nvSpPr>
          <p:cNvPr id="6" name="TextBox 6"/>
          <p:cNvSpPr txBox="1"/>
          <p:nvPr/>
        </p:nvSpPr>
        <p:spPr>
          <a:xfrm>
            <a:off x="1668977" y="3320418"/>
            <a:ext cx="5735021" cy="11854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623"/>
              </a:lnSpc>
            </a:pPr>
            <a:r>
              <a:rPr lang="en-US" sz="6873" b="1" spc="419">
                <a:solidFill>
                  <a:srgbClr val="17E3B2"/>
                </a:solidFill>
                <a:latin typeface="Almarai Bold"/>
                <a:ea typeface="Almarai Bold"/>
                <a:cs typeface="Almarai Bold"/>
                <a:sym typeface="Almarai Bold"/>
              </a:rPr>
              <a:t>THANK YOU</a:t>
            </a:r>
          </a:p>
        </p:txBody>
      </p: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9690195" y="-62141"/>
            <a:ext cx="7569105" cy="7868257"/>
            <a:chOff x="0" y="0"/>
            <a:chExt cx="6108573" cy="63500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108573" cy="6350000"/>
            </a:xfrm>
            <a:custGeom>
              <a:avLst/>
              <a:gdLst/>
              <a:ahLst/>
              <a:cxnLst/>
              <a:rect l="l" t="t" r="r" b="b"/>
              <a:pathLst>
                <a:path w="6108573" h="6350000">
                  <a:moveTo>
                    <a:pt x="6108573" y="0"/>
                  </a:moveTo>
                  <a:lnTo>
                    <a:pt x="6108573" y="3295396"/>
                  </a:lnTo>
                  <a:cubicBezTo>
                    <a:pt x="6108573" y="4982464"/>
                    <a:pt x="4741164" y="6350000"/>
                    <a:pt x="3054350" y="6350000"/>
                  </a:cubicBezTo>
                  <a:cubicBezTo>
                    <a:pt x="1367536" y="6350000"/>
                    <a:pt x="0" y="4982464"/>
                    <a:pt x="0" y="3295523"/>
                  </a:cubicBezTo>
                  <a:lnTo>
                    <a:pt x="0" y="0"/>
                  </a:lnTo>
                  <a:lnTo>
                    <a:pt x="6108573" y="0"/>
                  </a:lnTo>
                  <a:close/>
                </a:path>
              </a:pathLst>
            </a:custGeom>
            <a:blipFill>
              <a:blip r:embed="rId3"/>
              <a:stretch>
                <a:fillRect l="-28012" r="-28012"/>
              </a:stretch>
            </a:blipFill>
          </p:spPr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9690195" y="1390043"/>
            <a:ext cx="7569105" cy="7868257"/>
            <a:chOff x="0" y="0"/>
            <a:chExt cx="6108573" cy="63500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108573" cy="6350000"/>
            </a:xfrm>
            <a:custGeom>
              <a:avLst/>
              <a:gdLst/>
              <a:ahLst/>
              <a:cxnLst/>
              <a:rect l="l" t="t" r="r" b="b"/>
              <a:pathLst>
                <a:path w="6108573" h="6350000">
                  <a:moveTo>
                    <a:pt x="6108573" y="0"/>
                  </a:moveTo>
                  <a:lnTo>
                    <a:pt x="6108573" y="3295396"/>
                  </a:lnTo>
                  <a:cubicBezTo>
                    <a:pt x="6108573" y="4982464"/>
                    <a:pt x="4741164" y="6350000"/>
                    <a:pt x="3054350" y="6350000"/>
                  </a:cubicBezTo>
                  <a:cubicBezTo>
                    <a:pt x="1367536" y="6350000"/>
                    <a:pt x="0" y="4982464"/>
                    <a:pt x="0" y="3295523"/>
                  </a:cubicBezTo>
                  <a:lnTo>
                    <a:pt x="0" y="0"/>
                  </a:lnTo>
                  <a:lnTo>
                    <a:pt x="6108573" y="0"/>
                  </a:lnTo>
                  <a:close/>
                </a:path>
              </a:pathLst>
            </a:custGeom>
            <a:blipFill>
              <a:blip r:embed="rId2"/>
              <a:stretch>
                <a:fillRect l="-133175" r="-133175"/>
              </a:stretch>
            </a:blipFill>
          </p:spPr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252</Words>
  <Application>Microsoft Office PowerPoint</Application>
  <PresentationFormat>Custom</PresentationFormat>
  <Paragraphs>65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Calibri</vt:lpstr>
      <vt:lpstr>Almarai Bold</vt:lpstr>
      <vt:lpstr>Arial</vt:lpstr>
      <vt:lpstr>Barlow Bold Italics</vt:lpstr>
      <vt:lpstr>Barlow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Professional Business Project Presentation </dc:title>
  <cp:lastModifiedBy>Nakul Shah</cp:lastModifiedBy>
  <cp:revision>5</cp:revision>
  <dcterms:created xsi:type="dcterms:W3CDTF">2006-08-16T00:00:00Z</dcterms:created>
  <dcterms:modified xsi:type="dcterms:W3CDTF">2025-08-08T07:16:55Z</dcterms:modified>
  <dc:identifier>DAGvUuLwK6s</dc:identifier>
</cp:coreProperties>
</file>